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329" r:id="rId2"/>
    <p:sldId id="365" r:id="rId3"/>
    <p:sldId id="386" r:id="rId4"/>
    <p:sldId id="377" r:id="rId5"/>
    <p:sldId id="357" r:id="rId6"/>
    <p:sldId id="358" r:id="rId7"/>
    <p:sldId id="384" r:id="rId8"/>
    <p:sldId id="359" r:id="rId9"/>
    <p:sldId id="366" r:id="rId10"/>
    <p:sldId id="380" r:id="rId11"/>
    <p:sldId id="382" r:id="rId12"/>
    <p:sldId id="367" r:id="rId13"/>
    <p:sldId id="379" r:id="rId14"/>
    <p:sldId id="374" r:id="rId15"/>
    <p:sldId id="369" r:id="rId16"/>
    <p:sldId id="376" r:id="rId17"/>
    <p:sldId id="282" r:id="rId18"/>
    <p:sldId id="370" r:id="rId19"/>
    <p:sldId id="371" r:id="rId20"/>
    <p:sldId id="311" r:id="rId21"/>
    <p:sldId id="387" r:id="rId22"/>
    <p:sldId id="289" r:id="rId23"/>
    <p:sldId id="372" r:id="rId24"/>
    <p:sldId id="269" r:id="rId25"/>
    <p:sldId id="383" r:id="rId26"/>
    <p:sldId id="373" r:id="rId2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5" autoAdjust="0"/>
    <p:restoredTop sz="86700" autoAdjust="0"/>
  </p:normalViewPr>
  <p:slideViewPr>
    <p:cSldViewPr snapToGrid="0" snapToObjects="1">
      <p:cViewPr>
        <p:scale>
          <a:sx n="107" d="100"/>
          <a:sy n="107" d="100"/>
        </p:scale>
        <p:origin x="-173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05561E51-B25C-CD44-9B80-E2B8C0F2F5BA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8FF8F1A0-3B84-7144-95C1-8BA6FD1DD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CE679E86-63A6-7E4C-B554-AE8438BCD8C9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804B0864-0860-C842-B7BC-BD16589F3F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0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0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3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CSS/PROFILE - $25 first app, $16 every </a:t>
            </a:r>
            <a:r>
              <a:rPr lang="en-US" smtClean="0"/>
              <a:t>app thereafter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9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Checklist (FAFSA or CADA)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32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Flyer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9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Handouts</a:t>
            </a:r>
            <a:r>
              <a:rPr lang="en-US" baseline="0" dirty="0" smtClean="0"/>
              <a:t>.  </a:t>
            </a:r>
            <a:r>
              <a:rPr lang="en-US" dirty="0" smtClean="0"/>
              <a:t>Mention Pell Grant: need-based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95.9% of Pell Grant recipients in 2007-08 had an adjusted gross income (AGI) of $50,000 or less, 3.5% had an AGI of $50,000 to $75,000, 0.4% had an AGI of $75,000 to $100,000 and 0.2% had an AGIof $100,000 or more. But for families with two or more dependent children in college at the same time the percentages drop to 84.4%, 13.5%, 1.3% and 0.8%, respectively. With three or more children in college the percentages drop to 77.2%, 18.8%, 2.7% and 1.3%, respectively. Thus with more children in college at the same time, your chances of qualifying for the Pell Grant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GPA Verification Form/Process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6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less than 10% fee reduction for families with incomes between $100,001 and $150,000.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CSU</a:t>
            </a:r>
            <a:r>
              <a:rPr lang="en-US" baseline="0" dirty="0" smtClean="0"/>
              <a:t> SUG is for those not getting CalGrant first year out (CalGrant B) with Family EFC of $4000 or 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58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5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6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0864-0860-C842-B7BC-BD16589F3F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6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6485B0C0-2DC7-4A02-AA90-181ED8C50C7B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D7F8-2211-4379-A633-30AD4A1E1561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4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3C84-FD87-4B4D-AA4C-01D673859905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7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17FB-7573-41C0-B3E3-373CCFFA6A8E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1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3481-DEC9-4229-BD8B-9EC2749719E6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7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FD1C-0464-4E62-8D1A-05B93F72731E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1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F5A4-F7B0-4CAD-9C1A-2B058615CCF6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712-DAE6-4C26-A602-3A61AA7831F6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02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678E-34C3-48B1-B45A-16EDBB6F4AC0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646A-4894-402E-A215-D17E962195D3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08D1-DDDE-43DE-A2C3-0F8846395C4F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78E2-2BA8-4000-8375-A3CC77AC0839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8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6802-F24D-450E-A5BC-5F2A391E95DF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BF9C-F345-411F-8A27-C99468A163A3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241-0BF0-4A58-9DF4-3E155E32CDAD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3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CD22-C5C1-42FA-8D60-D5844B97BABE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4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75A5-999D-45CE-BB3C-92FFA1C19F03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2F12ED-6177-4C21-8845-CEE2BF0E14BA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A4FD88-131C-5844-BCD3-49D40CE154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br>
              <a:rPr lang="en-US" dirty="0" smtClean="0"/>
            </a:br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Paying for College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030281"/>
            <a:ext cx="531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Sandeep Pannu</a:t>
            </a:r>
            <a:endParaRPr lang="en-US" i="1" dirty="0">
              <a:solidFill>
                <a:srgbClr val="92D050"/>
              </a:solidFill>
            </a:endParaRPr>
          </a:p>
        </p:txBody>
      </p:sp>
      <p:pic>
        <p:nvPicPr>
          <p:cNvPr id="5" name="Picture 4" descr="Cal SOAP Logo_B&amp;W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115962" y="5712847"/>
            <a:ext cx="2651760" cy="79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Board of Governor’s Fee waiver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60724"/>
            <a:ext cx="8554915" cy="364913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BOG Fee Waiver </a:t>
            </a:r>
            <a:r>
              <a:rPr lang="en-US" sz="2400" dirty="0" smtClean="0"/>
              <a:t>(California Community Colleges)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Completely </a:t>
            </a:r>
            <a:r>
              <a:rPr lang="en-US" sz="2400" b="1" dirty="0" smtClean="0">
                <a:solidFill>
                  <a:schemeClr val="accent4"/>
                </a:solidFill>
              </a:rPr>
              <a:t>waives $46/unit fee </a:t>
            </a:r>
            <a:r>
              <a:rPr lang="en-US" sz="2400" dirty="0" smtClean="0"/>
              <a:t>for classes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Meet income standards ($35,775 family of four, 2014)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Receiving </a:t>
            </a:r>
            <a:r>
              <a:rPr lang="en-US" sz="2400" dirty="0"/>
              <a:t>TANF, SSI/SSP, or General Assistance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Have financial need, based on FAFSA or CA Dream Act app of $1,104 (as of 2015-16)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700" y="5781420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</a:rPr>
              <a:t>icanaffordcollege.com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217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EOP / EOP&amp;S 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28" y="1617794"/>
            <a:ext cx="7772400" cy="3944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Educational Opportunity Programs (</a:t>
            </a:r>
            <a:r>
              <a:rPr lang="en-US" sz="2400" dirty="0" smtClean="0"/>
              <a:t>CSU)</a:t>
            </a:r>
          </a:p>
          <a:p>
            <a:pPr lvl="1"/>
            <a:r>
              <a:rPr lang="en-US" sz="2400" dirty="0" smtClean="0"/>
              <a:t>Up to $2,000/yr. EOP grant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Extended </a:t>
            </a:r>
            <a:r>
              <a:rPr lang="en-US" sz="2400" dirty="0"/>
              <a:t>Opportunity Programs and </a:t>
            </a:r>
            <a:r>
              <a:rPr lang="en-US" sz="2400" dirty="0" smtClean="0"/>
              <a:t>Services</a:t>
            </a:r>
            <a:br>
              <a:rPr lang="en-US" sz="2400" dirty="0" smtClean="0"/>
            </a:br>
            <a:r>
              <a:rPr lang="en-US" sz="2400" dirty="0" smtClean="0"/>
              <a:t>(CA Community Colleges)</a:t>
            </a:r>
          </a:p>
          <a:p>
            <a:pPr lvl="1"/>
            <a:r>
              <a:rPr lang="en-US" sz="2400" dirty="0" smtClean="0"/>
              <a:t>Book vouchers</a:t>
            </a:r>
          </a:p>
          <a:p>
            <a:pPr lvl="1"/>
            <a:r>
              <a:rPr lang="en-US" sz="2400" dirty="0" smtClean="0"/>
              <a:t>Transportation passes and bus permits</a:t>
            </a:r>
          </a:p>
          <a:p>
            <a:pPr lvl="1"/>
            <a:r>
              <a:rPr lang="en-US" sz="2400" dirty="0" smtClean="0"/>
              <a:t>Parking passes</a:t>
            </a:r>
          </a:p>
          <a:p>
            <a:pPr lvl="1"/>
            <a:r>
              <a:rPr lang="en-US" sz="2400" dirty="0" smtClean="0"/>
              <a:t>Free tutoring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700" y="5692517"/>
            <a:ext cx="732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/>
                </a:solidFill>
              </a:rPr>
              <a:t>Additional applications required!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 loans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46" y="1775191"/>
            <a:ext cx="7560854" cy="4625609"/>
          </a:xfrm>
        </p:spPr>
        <p:txBody>
          <a:bodyPr>
            <a:normAutofit/>
          </a:bodyPr>
          <a:lstStyle/>
          <a:p>
            <a:r>
              <a:rPr lang="en-US" sz="3200" dirty="0"/>
              <a:t>Subsidized </a:t>
            </a:r>
            <a:r>
              <a:rPr lang="en-US" sz="3200" dirty="0" smtClean="0"/>
              <a:t>(need-based, best</a:t>
            </a:r>
            <a:r>
              <a:rPr lang="en-US" sz="3200" dirty="0"/>
              <a:t>)</a:t>
            </a:r>
          </a:p>
          <a:p>
            <a:r>
              <a:rPr lang="en-US" sz="3200" dirty="0"/>
              <a:t>Unsubsidized (next best)</a:t>
            </a:r>
          </a:p>
          <a:p>
            <a:r>
              <a:rPr lang="en-US" sz="3200" dirty="0"/>
              <a:t>Parent PLUS Loans</a:t>
            </a:r>
          </a:p>
          <a:p>
            <a:r>
              <a:rPr lang="en-US" sz="3200" dirty="0"/>
              <a:t>Private (be careful!)</a:t>
            </a:r>
          </a:p>
          <a:p>
            <a:endParaRPr lang="en-US" dirty="0"/>
          </a:p>
          <a:p>
            <a:pPr marL="118872" indent="0" algn="ctr">
              <a:buNone/>
            </a:pPr>
            <a:r>
              <a:rPr lang="en-US" sz="4400" b="1" dirty="0" smtClean="0">
                <a:solidFill>
                  <a:schemeClr val="accent4"/>
                </a:solidFill>
              </a:rPr>
              <a:t>studentaid.ed.gov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Federal Work study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761068"/>
            <a:ext cx="7772400" cy="3649133"/>
          </a:xfrm>
        </p:spPr>
        <p:txBody>
          <a:bodyPr/>
          <a:lstStyle/>
          <a:p>
            <a:r>
              <a:rPr lang="en-US" sz="3600" dirty="0"/>
              <a:t>Part-time job (on/off campus)</a:t>
            </a:r>
          </a:p>
          <a:p>
            <a:r>
              <a:rPr lang="en-US" sz="3600" dirty="0"/>
              <a:t>Usual offer $2,000-$5,000 a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Say </a:t>
            </a:r>
            <a:r>
              <a:rPr lang="en-US" sz="3600" dirty="0" smtClean="0"/>
              <a:t>“</a:t>
            </a:r>
            <a:r>
              <a:rPr lang="en-US" sz="3600" dirty="0" smtClean="0">
                <a:solidFill>
                  <a:srgbClr val="92D050"/>
                </a:solidFill>
              </a:rPr>
              <a:t>YES” </a:t>
            </a:r>
            <a:r>
              <a:rPr lang="en-US" sz="3600" dirty="0">
                <a:solidFill>
                  <a:srgbClr val="92D050"/>
                </a:solidFill>
              </a:rPr>
              <a:t>to Work Study on </a:t>
            </a:r>
            <a:r>
              <a:rPr lang="en-US" sz="3600" dirty="0" smtClean="0">
                <a:solidFill>
                  <a:srgbClr val="92D050"/>
                </a:solidFill>
              </a:rPr>
              <a:t>FAFSA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– (you </a:t>
            </a:r>
            <a:r>
              <a:rPr lang="en-US" sz="3600" dirty="0"/>
              <a:t>can </a:t>
            </a:r>
            <a:r>
              <a:rPr lang="en-US" sz="3600" dirty="0" smtClean="0"/>
              <a:t>decline the offer later)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700" y="5473700"/>
            <a:ext cx="582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</a:rPr>
              <a:t>s</a:t>
            </a:r>
            <a:r>
              <a:rPr lang="en-US" sz="4400" b="1" dirty="0" smtClean="0">
                <a:solidFill>
                  <a:srgbClr val="92D050"/>
                </a:solidFill>
              </a:rPr>
              <a:t>tudentaid.ed.gov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957638"/>
            <a:ext cx="2781299" cy="263313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FAFSA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www.fafsa.</a:t>
            </a:r>
            <a:r>
              <a:rPr lang="en-US" sz="3200" b="1" dirty="0" smtClean="0">
                <a:solidFill>
                  <a:srgbClr val="FF0000"/>
                </a:solidFill>
              </a:rPr>
              <a:t>gov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773" y="2926994"/>
            <a:ext cx="3441700" cy="263313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CA Dream Act App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dream.csac.ca.gov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964" y="295865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or</a:t>
            </a:r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39850" y="5321300"/>
            <a:ext cx="626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Apply between Jan. 1</a:t>
            </a:r>
            <a:r>
              <a:rPr lang="en-US" sz="3200" i="1" baseline="30000" dirty="0" smtClean="0"/>
              <a:t>st</a:t>
            </a:r>
            <a:r>
              <a:rPr lang="en-US" sz="3200" i="1" dirty="0" smtClean="0"/>
              <a:t> and </a:t>
            </a:r>
            <a:r>
              <a:rPr lang="en-US" sz="3200" b="1" i="1" dirty="0" smtClean="0">
                <a:solidFill>
                  <a:srgbClr val="FF0000"/>
                </a:solidFill>
              </a:rPr>
              <a:t>Mar. 2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/>
              <a:t>Renew every year (starting in Oct.)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79" y="1879452"/>
            <a:ext cx="3275121" cy="1562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1" y="1814780"/>
            <a:ext cx="3392424" cy="16269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539"/>
            <a:ext cx="7772400" cy="1456267"/>
          </a:xfrm>
        </p:spPr>
        <p:txBody>
          <a:bodyPr/>
          <a:lstStyle/>
          <a:p>
            <a:r>
              <a:rPr lang="en-US" dirty="0" smtClean="0"/>
              <a:t>which appLICATION do I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180" y="2803646"/>
            <a:ext cx="4368800" cy="282363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4"/>
                </a:solidFill>
              </a:rPr>
              <a:t>FAFSA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US Citizen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Permanent Resident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912" y="2790657"/>
            <a:ext cx="4346447" cy="282363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4"/>
                </a:solidFill>
              </a:rPr>
              <a:t>DREAM 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AB 540 or AB 2000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DACA SS#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17600" y="5265568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4"/>
                </a:solidFill>
              </a:rPr>
              <a:t>Private Universities</a:t>
            </a:r>
            <a:r>
              <a:rPr lang="en-US" sz="2800" i="1" dirty="0" smtClean="0"/>
              <a:t>: Check with FA office about </a:t>
            </a:r>
            <a:r>
              <a:rPr lang="en-US" sz="2800" b="1" i="1" dirty="0" smtClean="0">
                <a:solidFill>
                  <a:srgbClr val="FF0000"/>
                </a:solidFill>
              </a:rPr>
              <a:t>additional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applications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i="1" dirty="0" smtClean="0"/>
              <a:t>(e.g., CSS/PROFILE)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&amp; deadlines</a:t>
            </a:r>
            <a:r>
              <a:rPr lang="en-US" sz="2800" i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9" y="942333"/>
            <a:ext cx="3389421" cy="214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21376"/>
          <a:stretch/>
        </p:blipFill>
        <p:spPr>
          <a:xfrm>
            <a:off x="5004908" y="932907"/>
            <a:ext cx="3392424" cy="215908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the applications do?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71733"/>
            <a:ext cx="8603170" cy="3128432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3200" b="1" dirty="0" smtClean="0"/>
              <a:t>College </a:t>
            </a:r>
            <a:r>
              <a:rPr lang="en-US" sz="3200" b="1" dirty="0"/>
              <a:t>Plans </a:t>
            </a:r>
            <a:r>
              <a:rPr lang="en-US" sz="2400" dirty="0" smtClean="0"/>
              <a:t>– </a:t>
            </a:r>
            <a:br>
              <a:rPr lang="en-US" sz="2400" dirty="0" smtClean="0"/>
            </a:br>
            <a:r>
              <a:rPr lang="en-US" sz="2400" dirty="0" smtClean="0"/>
              <a:t>		Cost of Attendance (COA), incl. direct and indirect costs</a:t>
            </a:r>
            <a:br>
              <a:rPr lang="en-US" sz="2400" dirty="0" smtClean="0"/>
            </a:br>
            <a:endParaRPr lang="en-US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3200" b="1" dirty="0" smtClean="0"/>
              <a:t>Family Financial Info</a:t>
            </a:r>
            <a:r>
              <a:rPr lang="en-US" sz="3200" dirty="0"/>
              <a:t> </a:t>
            </a:r>
            <a:r>
              <a:rPr lang="en-US" sz="2400" dirty="0" smtClean="0"/>
              <a:t>–</a:t>
            </a:r>
            <a:br>
              <a:rPr lang="en-US" sz="2400" dirty="0" smtClean="0"/>
            </a:br>
            <a:r>
              <a:rPr lang="en-US" sz="2400" dirty="0" smtClean="0"/>
              <a:t>		Expected Family Contribution (EFC)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1700" y="4927613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COA – EFC = Financial </a:t>
            </a:r>
            <a:r>
              <a:rPr lang="en-US" sz="4400" b="1" dirty="0" smtClean="0">
                <a:solidFill>
                  <a:schemeClr val="accent4"/>
                </a:solidFill>
              </a:rPr>
              <a:t>Need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EFC Examples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348366"/>
              </p:ext>
            </p:extLst>
          </p:nvPr>
        </p:nvGraphicFramePr>
        <p:xfrm>
          <a:off x="457200" y="2133600"/>
          <a:ext cx="8229600" cy="288475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87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American River College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Sacramento State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 Davis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St.</a:t>
                      </a:r>
                      <a:r>
                        <a:rPr lang="en-US" baseline="0" dirty="0" smtClean="0"/>
                        <a:t> Mary’s </a:t>
                      </a:r>
                    </a:p>
                    <a:p>
                      <a:pPr algn="ctr"/>
                      <a:r>
                        <a:rPr lang="en-US" baseline="0" dirty="0" smtClean="0"/>
                        <a:t>College</a:t>
                      </a:r>
                      <a:endParaRPr lang="en-US" dirty="0"/>
                    </a:p>
                  </a:txBody>
                  <a:tcPr marL="86360" marR="86360"/>
                </a:tc>
              </a:tr>
              <a:tr h="698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$11,426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$22,804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$32,168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$57,956</a:t>
                      </a:r>
                      <a:endParaRPr lang="en-US" dirty="0"/>
                    </a:p>
                  </a:txBody>
                  <a:tcPr marL="86360" marR="86360"/>
                </a:tc>
              </a:tr>
              <a:tr h="688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EFC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marL="86360" marR="86360"/>
                </a:tc>
              </a:tr>
              <a:tr h="710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Financial Need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$10,426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$21,804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$31,168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$56,956</a:t>
                      </a:r>
                      <a:endParaRPr lang="en-US" dirty="0"/>
                    </a:p>
                  </a:txBody>
                  <a:tcPr marL="86360" marR="8636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64334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Notice: EFC does not change</a:t>
            </a:r>
            <a:endParaRPr lang="en-US" sz="3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sample award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2068"/>
            <a:ext cx="3454400" cy="364913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COA: 	   $24,000</a:t>
            </a:r>
          </a:p>
          <a:p>
            <a:pPr marL="0" indent="0">
              <a:buNone/>
            </a:pPr>
            <a:r>
              <a:rPr lang="en-US" sz="3600" u="sng" dirty="0" smtClean="0"/>
              <a:t>- EFC:	     $4,000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4"/>
                </a:solidFill>
              </a:rPr>
              <a:t>= Need:  $20,000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453" y="2142068"/>
            <a:ext cx="3813048" cy="36491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 Grant A: 	</a:t>
            </a:r>
            <a:r>
              <a:rPr lang="en-US" sz="2400" dirty="0" smtClean="0"/>
              <a:t>	$5,500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Pell Grant  :	      </a:t>
            </a:r>
            <a:r>
              <a:rPr lang="en-US" sz="2400" dirty="0" smtClean="0"/>
              <a:t>	$5,500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Subsidized Loan:	$</a:t>
            </a:r>
            <a:r>
              <a:rPr lang="en-US" sz="2400" dirty="0" smtClean="0"/>
              <a:t>4,000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Unsub. Loan</a:t>
            </a:r>
            <a:r>
              <a:rPr lang="en-US" sz="2400" dirty="0"/>
              <a:t>:	</a:t>
            </a:r>
            <a:r>
              <a:rPr lang="en-US" sz="2400" dirty="0" smtClean="0"/>
              <a:t>	$3,000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Work </a:t>
            </a:r>
            <a:r>
              <a:rPr lang="en-US" sz="2400" dirty="0" smtClean="0"/>
              <a:t>Study: 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u="sng" dirty="0" smtClean="0"/>
              <a:t>$2,000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Total Award:    $20,000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student dependency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7772400" cy="4178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You are a </a:t>
            </a:r>
            <a:r>
              <a:rPr lang="en-US" sz="2800" b="1" dirty="0" smtClean="0">
                <a:solidFill>
                  <a:schemeClr val="accent4"/>
                </a:solidFill>
              </a:rPr>
              <a:t>dependent student </a:t>
            </a:r>
            <a:r>
              <a:rPr lang="en-US" sz="2800" i="1" dirty="0" smtClean="0"/>
              <a:t>unless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dirty="0"/>
              <a:t>Age 24 or older</a:t>
            </a:r>
          </a:p>
          <a:p>
            <a:pPr lvl="1"/>
            <a:r>
              <a:rPr lang="en-US" sz="2200" dirty="0"/>
              <a:t>Married or have a child</a:t>
            </a:r>
          </a:p>
          <a:p>
            <a:pPr lvl="1"/>
            <a:r>
              <a:rPr lang="en-US" sz="2200" dirty="0"/>
              <a:t>Veteran of armed forces</a:t>
            </a:r>
          </a:p>
          <a:p>
            <a:pPr lvl="1"/>
            <a:r>
              <a:rPr lang="en-US" sz="2200" dirty="0"/>
              <a:t>Since age 13: parents deceased, in foster care, ward of the court, or legally emancipated</a:t>
            </a:r>
          </a:p>
          <a:p>
            <a:pPr lvl="1"/>
            <a:r>
              <a:rPr lang="en-US" sz="2200" dirty="0"/>
              <a:t>Unaccompanied minor or homeless determine by school district</a:t>
            </a:r>
          </a:p>
          <a:p>
            <a:pPr lvl="1"/>
            <a:r>
              <a:rPr lang="en-US" sz="2200" dirty="0"/>
              <a:t>In court appointed legal guardianship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13" y="5541368"/>
            <a:ext cx="8652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Dependent students must report Parent Info/Signature</a:t>
            </a:r>
            <a:r>
              <a:rPr lang="en-US" sz="2800" b="1" dirty="0" smtClean="0">
                <a:solidFill>
                  <a:schemeClr val="accent4"/>
                </a:solidFill>
              </a:rPr>
              <a:t/>
            </a:r>
            <a:br>
              <a:rPr lang="en-US" sz="2800" b="1" dirty="0" smtClean="0">
                <a:solidFill>
                  <a:schemeClr val="accent4"/>
                </a:solidFill>
              </a:rPr>
            </a:br>
            <a:r>
              <a:rPr lang="en-US" sz="2800" dirty="0" smtClean="0"/>
              <a:t>on FAFSA / Dream Act app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Gift Aid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Scholarships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BOG fee waiver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Self-Help Aid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Loans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Work Study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Employment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5" y="1206500"/>
            <a:ext cx="8736172" cy="53124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5399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Definition of a “parent”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800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Signing the </a:t>
            </a:r>
            <a:r>
              <a:rPr lang="en-US" sz="3200" dirty="0" err="1" smtClean="0"/>
              <a:t>fafsa</a:t>
            </a:r>
            <a:r>
              <a:rPr lang="en-US" sz="3200" dirty="0" smtClean="0"/>
              <a:t> or </a:t>
            </a:r>
            <a:r>
              <a:rPr lang="en-US" sz="3200" dirty="0" err="1" smtClean="0"/>
              <a:t>cada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836907"/>
            <a:ext cx="3813048" cy="364913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FAFSA</a:t>
            </a:r>
          </a:p>
          <a:p>
            <a:r>
              <a:rPr lang="en-US" sz="3600" dirty="0" smtClean="0"/>
              <a:t>Requires two signatures for dependent student (student + parent)</a:t>
            </a:r>
          </a:p>
          <a:p>
            <a:r>
              <a:rPr lang="en-US" sz="3600" dirty="0" smtClean="0"/>
              <a:t>FSA ID replaces PIN</a:t>
            </a:r>
          </a:p>
          <a:p>
            <a:r>
              <a:rPr lang="en-US" sz="3600" dirty="0" smtClean="0"/>
              <a:t>Can print/mail signature for parents who don’t have SS#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4846" y="1844159"/>
            <a:ext cx="3813048" cy="36491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CADA</a:t>
            </a:r>
          </a:p>
          <a:p>
            <a:r>
              <a:rPr lang="en-US" sz="3600" dirty="0"/>
              <a:t>Requires two signatures for dependent student (student + parent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Parent signs with PIN after student completes application</a:t>
            </a:r>
            <a:endParaRPr lang="en-US" sz="3600" dirty="0"/>
          </a:p>
          <a:p>
            <a:r>
              <a:rPr lang="en-US" sz="3600" dirty="0" smtClean="0"/>
              <a:t>Keep PIN secure!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038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791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steps in the application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603383"/>
            <a:ext cx="8585200" cy="475647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92D050"/>
                </a:solidFill>
              </a:rPr>
              <a:t>Apply</a:t>
            </a:r>
            <a:r>
              <a:rPr lang="en-US" sz="3200" dirty="0"/>
              <a:t> between </a:t>
            </a:r>
            <a:r>
              <a:rPr lang="en-US" sz="3200" b="1" dirty="0">
                <a:solidFill>
                  <a:srgbClr val="92D050"/>
                </a:solidFill>
              </a:rPr>
              <a:t>Jan. 1</a:t>
            </a:r>
            <a:r>
              <a:rPr lang="en-US" sz="3200" b="1" baseline="30000" dirty="0">
                <a:solidFill>
                  <a:srgbClr val="92D050"/>
                </a:solidFill>
              </a:rPr>
              <a:t>st</a:t>
            </a:r>
            <a:r>
              <a:rPr lang="en-US" sz="3200" b="1" dirty="0">
                <a:solidFill>
                  <a:srgbClr val="92D050"/>
                </a:solidFill>
              </a:rPr>
              <a:t> and </a:t>
            </a:r>
            <a:r>
              <a:rPr lang="en-US" sz="3200" b="1" dirty="0">
                <a:solidFill>
                  <a:srgbClr val="FF0000"/>
                </a:solidFill>
              </a:rPr>
              <a:t>Mar. 2</a:t>
            </a:r>
            <a:r>
              <a:rPr lang="en-US" sz="3200" b="1" baseline="30000" dirty="0">
                <a:solidFill>
                  <a:srgbClr val="FF0000"/>
                </a:solidFill>
              </a:rPr>
              <a:t>nd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dirty="0"/>
              <a:t>(renew each year starting in Oct</a:t>
            </a:r>
            <a:r>
              <a:rPr lang="en-US" sz="3200" dirty="0" smtClean="0"/>
              <a:t>.)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92D050"/>
                </a:solidFill>
              </a:rPr>
              <a:t>Two signatures </a:t>
            </a:r>
            <a:r>
              <a:rPr lang="en-US" sz="3200" dirty="0" smtClean="0"/>
              <a:t>(Student and Parent) required for dependent students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Verify </a:t>
            </a:r>
            <a:r>
              <a:rPr lang="en-US" sz="3200" b="1" dirty="0" smtClean="0">
                <a:solidFill>
                  <a:srgbClr val="92D050"/>
                </a:solidFill>
              </a:rPr>
              <a:t>Cal Grant GPA </a:t>
            </a:r>
            <a:r>
              <a:rPr lang="en-US" sz="3200" dirty="0" smtClean="0"/>
              <a:t>submission</a:t>
            </a:r>
            <a:endParaRPr lang="en-US" sz="3200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Colleges download info from FAFSA / Dream app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Colleges </a:t>
            </a:r>
            <a:r>
              <a:rPr lang="en-US" sz="3200" dirty="0" smtClean="0"/>
              <a:t>meet need (grants</a:t>
            </a:r>
            <a:r>
              <a:rPr lang="en-US" sz="3200" dirty="0"/>
              <a:t>, loans, </a:t>
            </a:r>
            <a:r>
              <a:rPr lang="en-US" sz="3200" dirty="0" smtClean="0"/>
              <a:t>institutional aid, and work-study)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92D050"/>
                </a:solidFill>
              </a:rPr>
              <a:t>Students notified of award </a:t>
            </a:r>
            <a:r>
              <a:rPr lang="en-US" sz="3200" dirty="0" smtClean="0"/>
              <a:t>(college web-portal)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after submitting your application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368"/>
            <a:ext cx="7772400" cy="3649133"/>
          </a:xfrm>
        </p:spPr>
        <p:txBody>
          <a:bodyPr>
            <a:normAutofit/>
          </a:bodyPr>
          <a:lstStyle/>
          <a:p>
            <a:r>
              <a:rPr lang="en-US" sz="2800" dirty="0"/>
              <a:t>You and the colleges you list receive</a:t>
            </a:r>
            <a:br>
              <a:rPr lang="en-US" sz="2800" dirty="0"/>
            </a:br>
            <a:r>
              <a:rPr lang="en-US" sz="2800" b="1" dirty="0">
                <a:solidFill>
                  <a:srgbClr val="92D050"/>
                </a:solidFill>
              </a:rPr>
              <a:t>Student Aid Report </a:t>
            </a:r>
            <a:r>
              <a:rPr lang="en-US" sz="2800" dirty="0"/>
              <a:t>(SAR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Review your SAR for errors and </a:t>
            </a:r>
            <a:r>
              <a:rPr lang="en-US" sz="2800" b="1" dirty="0">
                <a:solidFill>
                  <a:srgbClr val="92D050"/>
                </a:solidFill>
              </a:rPr>
              <a:t>make </a:t>
            </a:r>
            <a:r>
              <a:rPr lang="en-US" sz="2800" b="1" dirty="0" smtClean="0">
                <a:solidFill>
                  <a:srgbClr val="92D050"/>
                </a:solidFill>
              </a:rPr>
              <a:t>corrections</a:t>
            </a:r>
          </a:p>
          <a:p>
            <a:r>
              <a:rPr lang="en-US" sz="2800" dirty="0" smtClean="0"/>
              <a:t>Create </a:t>
            </a:r>
            <a:r>
              <a:rPr lang="en-US" sz="2800" b="1" dirty="0" smtClean="0">
                <a:solidFill>
                  <a:srgbClr val="92D050"/>
                </a:solidFill>
              </a:rPr>
              <a:t>WebGrants 4 Students </a:t>
            </a:r>
            <a:r>
              <a:rPr lang="en-US" sz="2800" dirty="0" smtClean="0"/>
              <a:t>account</a:t>
            </a:r>
            <a:endParaRPr lang="en-US" sz="2800" dirty="0"/>
          </a:p>
          <a:p>
            <a:r>
              <a:rPr lang="en-US" sz="2800" dirty="0"/>
              <a:t>Colleges may request </a:t>
            </a:r>
            <a:r>
              <a:rPr lang="en-US" sz="2800" b="1" dirty="0">
                <a:solidFill>
                  <a:srgbClr val="92D050"/>
                </a:solidFill>
              </a:rPr>
              <a:t>additional documentation </a:t>
            </a:r>
            <a:r>
              <a:rPr lang="en-US" sz="2800" dirty="0"/>
              <a:t>or select student for </a:t>
            </a:r>
            <a:r>
              <a:rPr lang="en-US" sz="2800" b="1" dirty="0" smtClean="0">
                <a:solidFill>
                  <a:srgbClr val="92D050"/>
                </a:solidFill>
              </a:rPr>
              <a:t>verification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700" y="5270501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www.fundyourfuture.org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to get help?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7772400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Cash for College Workshops</a:t>
            </a:r>
          </a:p>
          <a:p>
            <a:pPr marL="1028700" indent="-319088">
              <a:spcAft>
                <a:spcPts val="1200"/>
              </a:spcAft>
              <a:buFont typeface="Courier New"/>
              <a:buChar char="o"/>
            </a:pPr>
            <a:r>
              <a:rPr lang="en-US" sz="2800" dirty="0" smtClean="0"/>
              <a:t>January-February 2016</a:t>
            </a:r>
          </a:p>
          <a:p>
            <a:pPr marL="1028700" indent="-319088">
              <a:spcAft>
                <a:spcPts val="1200"/>
              </a:spcAft>
              <a:buFont typeface="Courier New"/>
              <a:buChar char="o"/>
            </a:pPr>
            <a:r>
              <a:rPr lang="en-US" sz="2800" dirty="0"/>
              <a:t>Financial aid experts for </a:t>
            </a:r>
            <a:r>
              <a:rPr lang="en-US" sz="2800" dirty="0" smtClean="0"/>
              <a:t>review/support</a:t>
            </a:r>
          </a:p>
          <a:p>
            <a:pPr marL="1028700" indent="-319088">
              <a:spcAft>
                <a:spcPts val="1200"/>
              </a:spcAft>
              <a:buFont typeface="Courier New"/>
              <a:buChar char="o"/>
            </a:pPr>
            <a:r>
              <a:rPr lang="en-US" sz="2800" dirty="0" smtClean="0"/>
              <a:t>For students and parents</a:t>
            </a:r>
            <a:br>
              <a:rPr lang="en-US" sz="2800" dirty="0" smtClean="0"/>
            </a:br>
            <a:endParaRPr lang="en-US" sz="2800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www.scoe.net/calsoap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753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TO BRING TO THE WORKSHOP?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9332"/>
            <a:ext cx="8431823" cy="475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If available…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Student’s Social Security card </a:t>
            </a:r>
            <a:r>
              <a:rPr lang="en-US" dirty="0" smtClean="0"/>
              <a:t>and drivers license/gov’t issued ID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If not a US citizen, bring </a:t>
            </a:r>
            <a:r>
              <a:rPr lang="en-US" b="1" dirty="0" smtClean="0">
                <a:solidFill>
                  <a:srgbClr val="92D050"/>
                </a:solidFill>
              </a:rPr>
              <a:t>alien registration card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Parents Social Security </a:t>
            </a:r>
            <a:r>
              <a:rPr lang="en-US" dirty="0" smtClean="0"/>
              <a:t>card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Parent’s </a:t>
            </a:r>
            <a:r>
              <a:rPr lang="en-US" b="1" dirty="0" smtClean="0">
                <a:solidFill>
                  <a:srgbClr val="92D050"/>
                </a:solidFill>
              </a:rPr>
              <a:t>federal income tax return </a:t>
            </a:r>
            <a:r>
              <a:rPr lang="en-US" dirty="0" smtClean="0"/>
              <a:t>or W-2s from tax year 2015 (or 2014 to estimate)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Records of untaxed income </a:t>
            </a:r>
            <a:r>
              <a:rPr lang="en-US" dirty="0" smtClean="0"/>
              <a:t>(e.g., child support, TANF, interest income, veterans non-educational benefits, Social Security benefits)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Student’s W-2s </a:t>
            </a:r>
            <a:r>
              <a:rPr lang="en-US" dirty="0" smtClean="0"/>
              <a:t>and/or pay records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Bank account statements </a:t>
            </a:r>
            <a:r>
              <a:rPr lang="en-US" dirty="0" smtClean="0"/>
              <a:t>or records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Records of investments </a:t>
            </a:r>
            <a:r>
              <a:rPr lang="en-US" dirty="0" smtClean="0"/>
              <a:t>(stocks, bonds,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Business records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2D050"/>
                </a:solidFill>
              </a:rPr>
              <a:t>List of colleges </a:t>
            </a:r>
            <a:r>
              <a:rPr lang="en-US" dirty="0" smtClean="0"/>
              <a:t>you are interested in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3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799"/>
            <a:ext cx="7772400" cy="1456267"/>
          </a:xfrm>
        </p:spPr>
        <p:txBody>
          <a:bodyPr/>
          <a:lstStyle/>
          <a:p>
            <a:r>
              <a:rPr lang="en-US" dirty="0" smtClean="0"/>
              <a:t>summary of aid &amp;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456268"/>
            <a:ext cx="3813048" cy="3649134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FAFSA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4"/>
                </a:solidFill>
              </a:rPr>
              <a:t>www.fafsa.gov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Pell Grant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Cal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Middle Class Scholarship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Institutional Grants / Scholarships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BOG Waiver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Federal Loans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1443568"/>
            <a:ext cx="3813048" cy="3661834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Dream Act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4"/>
                </a:solidFill>
              </a:rPr>
              <a:t>dream.csac.ca.gov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Cal Grants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Middle Class Scholarship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Institutional Grants / Scholarships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BOG </a:t>
            </a:r>
            <a:r>
              <a:rPr lang="en-US" sz="3600" dirty="0" smtClean="0"/>
              <a:t>Waiver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787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Apply between Oct. 1</a:t>
            </a:r>
            <a:r>
              <a:rPr lang="en-US" sz="3200" i="1" baseline="30000" dirty="0" smtClean="0"/>
              <a:t>st</a:t>
            </a:r>
            <a:r>
              <a:rPr lang="en-US" sz="3200" i="1" dirty="0"/>
              <a:t> </a:t>
            </a:r>
            <a:r>
              <a:rPr lang="en-US" sz="3200" i="1" dirty="0" smtClean="0"/>
              <a:t>and </a:t>
            </a:r>
            <a:r>
              <a:rPr lang="en-US" sz="3200" b="1" i="1" dirty="0" smtClean="0">
                <a:solidFill>
                  <a:schemeClr val="accent6"/>
                </a:solidFill>
              </a:rPr>
              <a:t>Mar. 2</a:t>
            </a:r>
            <a:r>
              <a:rPr lang="en-US" sz="3200" b="1" i="1" baseline="30000" dirty="0" smtClean="0">
                <a:solidFill>
                  <a:schemeClr val="accent6"/>
                </a:solidFill>
              </a:rPr>
              <a:t>nd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3200" b="1" i="1" dirty="0" smtClean="0">
                <a:solidFill>
                  <a:srgbClr val="90BA4C"/>
                </a:solidFill>
              </a:rPr>
              <a:t>Renew</a:t>
            </a:r>
            <a:r>
              <a:rPr lang="en-US" sz="3200" b="1" i="1" dirty="0" smtClean="0">
                <a:solidFill>
                  <a:schemeClr val="accent6"/>
                </a:solidFill>
              </a:rPr>
              <a:t> </a:t>
            </a:r>
            <a:r>
              <a:rPr lang="en-US" sz="3200" i="1" dirty="0" smtClean="0"/>
              <a:t>every year </a:t>
            </a:r>
            <a:r>
              <a:rPr lang="en-US" sz="3200" b="1" i="1" dirty="0" smtClean="0">
                <a:solidFill>
                  <a:schemeClr val="accent4"/>
                </a:solidFill>
              </a:rPr>
              <a:t>Oct.1</a:t>
            </a:r>
            <a:r>
              <a:rPr lang="en-US" sz="3200" b="1" i="1" baseline="30000" dirty="0" smtClean="0">
                <a:solidFill>
                  <a:schemeClr val="accent4"/>
                </a:solidFill>
              </a:rPr>
              <a:t>st</a:t>
            </a:r>
            <a:r>
              <a:rPr lang="en-US" sz="3200" i="1" dirty="0" smtClean="0"/>
              <a:t>—Mar. 2</a:t>
            </a:r>
            <a:r>
              <a:rPr lang="en-US" sz="3200" i="1" baseline="30000" dirty="0" smtClean="0"/>
              <a:t>nd</a:t>
            </a:r>
            <a:r>
              <a:rPr lang="en-US" sz="3200" i="1" dirty="0" smtClean="0"/>
              <a:t> </a:t>
            </a:r>
            <a:endParaRPr lang="en-US" sz="32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student 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8938" y="2166853"/>
            <a:ext cx="3596053" cy="292523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/>
            </a:r>
            <a:br>
              <a:rPr lang="en-US" sz="2400" b="1" dirty="0" smtClean="0">
                <a:solidFill>
                  <a:srgbClr val="92D050"/>
                </a:solidFill>
              </a:rPr>
            </a:br>
            <a:r>
              <a:rPr lang="en-US" sz="2400" b="1" dirty="0" smtClean="0">
                <a:solidFill>
                  <a:srgbClr val="92D050"/>
                </a:solidFill>
              </a:rPr>
              <a:t>Pell Grant</a:t>
            </a:r>
            <a:br>
              <a:rPr lang="en-US" sz="2400" b="1" dirty="0" smtClean="0">
                <a:solidFill>
                  <a:srgbClr val="92D050"/>
                </a:solidFill>
              </a:rPr>
            </a:br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Up to $5800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Amount depends on financial need/cost of attendance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Limited to 12 semesters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94992" y="2142069"/>
            <a:ext cx="4879731" cy="292523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Federal Supplemental Educational Opportunity Grant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Up to $4,000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For students with “exceptional” financial need (Pell Grant recipients have priority)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Funds depend on availability at college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1700" y="5502017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studentaid.ed.gov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0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1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California State grant programs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35955"/>
              </p:ext>
            </p:extLst>
          </p:nvPr>
        </p:nvGraphicFramePr>
        <p:xfrm>
          <a:off x="3572060" y="1498648"/>
          <a:ext cx="4196097" cy="309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97"/>
              </a:tblGrid>
              <a:tr h="152864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000" dirty="0" smtClean="0"/>
                    </a:p>
                    <a:p>
                      <a:pPr algn="ctr"/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40% fee reduction*</a:t>
                      </a:r>
                      <a:endParaRPr lang="en-US" dirty="0"/>
                    </a:p>
                  </a:txBody>
                  <a:tcPr>
                    <a:solidFill>
                      <a:srgbClr val="F8B103"/>
                    </a:solidFill>
                  </a:tcPr>
                </a:tc>
              </a:tr>
              <a:tr h="667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GRANT </a:t>
                      </a:r>
                      <a:r>
                        <a:rPr lang="en-US" sz="2000" dirty="0" smtClean="0"/>
                        <a:t>A and C</a:t>
                      </a:r>
                    </a:p>
                    <a:p>
                      <a:pPr algn="ctr"/>
                      <a:r>
                        <a:rPr lang="en-US" sz="1400" dirty="0" smtClean="0"/>
                        <a:t>Covers up to 100% of tuition/fees**</a:t>
                      </a:r>
                      <a:endParaRPr lang="en-US" sz="1400" dirty="0"/>
                    </a:p>
                  </a:txBody>
                  <a:tcPr/>
                </a:tc>
              </a:tr>
              <a:tr h="9009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 </a:t>
                      </a:r>
                      <a:r>
                        <a:rPr lang="en-US" sz="2000" b="1" dirty="0" smtClean="0">
                          <a:solidFill>
                            <a:srgbClr val="F8C000"/>
                          </a:solidFill>
                        </a:rPr>
                        <a:t>GRANT </a:t>
                      </a:r>
                      <a:r>
                        <a:rPr lang="en-US" sz="2000" dirty="0" smtClean="0"/>
                        <a:t>B</a:t>
                      </a:r>
                    </a:p>
                    <a:p>
                      <a:pPr algn="ctr"/>
                      <a:r>
                        <a:rPr lang="en-US" sz="1400" dirty="0" smtClean="0"/>
                        <a:t>May</a:t>
                      </a:r>
                      <a:r>
                        <a:rPr lang="en-US" sz="1400" baseline="0" dirty="0" smtClean="0"/>
                        <a:t> cover up to 100% tuition/fees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and some living expenses***</a:t>
                      </a:r>
                      <a:endParaRPr 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MCS log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84" y="1576208"/>
            <a:ext cx="4064000" cy="9271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46796"/>
              </p:ext>
            </p:extLst>
          </p:nvPr>
        </p:nvGraphicFramePr>
        <p:xfrm>
          <a:off x="1672834" y="1481668"/>
          <a:ext cx="1878419" cy="311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419"/>
              </a:tblGrid>
              <a:tr h="518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$150,000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$120,000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$90,000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$60,000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$30,000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8669" y="1510885"/>
            <a:ext cx="430887" cy="27531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ANNUAL FAMILY INCOME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0710" y="4674582"/>
            <a:ext cx="6104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    When fully funded.</a:t>
            </a:r>
          </a:p>
          <a:p>
            <a:r>
              <a:rPr lang="en-US" dirty="0" smtClean="0"/>
              <a:t>**	$90,500 income ceiling, family of four (2016-17).</a:t>
            </a:r>
          </a:p>
          <a:p>
            <a:r>
              <a:rPr lang="en-US" dirty="0" smtClean="0"/>
              <a:t>***	$47,600 income ceiling, family of four (2016-17).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1700" y="5654417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csac.ca.gov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298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Types of Cal Grants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767164"/>
              </p:ext>
            </p:extLst>
          </p:nvPr>
        </p:nvGraphicFramePr>
        <p:xfrm>
          <a:off x="304801" y="1172145"/>
          <a:ext cx="8521699" cy="412749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64198"/>
                <a:gridCol w="2516888"/>
                <a:gridCol w="2264057"/>
                <a:gridCol w="2776556"/>
              </a:tblGrid>
              <a:tr h="436045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r>
                        <a:rPr lang="en-US" baseline="0" dirty="0" smtClean="0"/>
                        <a:t> can you use it?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does it pay for?</a:t>
                      </a:r>
                      <a:endParaRPr lang="en-US" dirty="0"/>
                    </a:p>
                  </a:txBody>
                  <a:tcPr marL="86360" marR="86360"/>
                </a:tc>
              </a:tr>
              <a:tr h="13977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 Grant</a:t>
                      </a:r>
                    </a:p>
                    <a:p>
                      <a:pPr algn="ctr"/>
                      <a:r>
                        <a:rPr lang="en-US" sz="4400" dirty="0" smtClean="0"/>
                        <a:t>A</a:t>
                      </a:r>
                      <a:endParaRPr lang="en-US" sz="44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4-year college</a:t>
                      </a:r>
                    </a:p>
                    <a:p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GPA, low to middle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marL="225425" indent="-225425">
                        <a:buFont typeface="Arial"/>
                        <a:buChar char="•"/>
                        <a:tabLst/>
                      </a:pPr>
                      <a:r>
                        <a:rPr lang="en-US" dirty="0" smtClean="0"/>
                        <a:t>Pays CSU fees.</a:t>
                      </a:r>
                    </a:p>
                    <a:p>
                      <a:pPr marL="225425" indent="-225425">
                        <a:buFont typeface="Arial"/>
                        <a:buChar char="•"/>
                        <a:tabLst/>
                      </a:pPr>
                      <a:r>
                        <a:rPr lang="en-US" dirty="0" smtClean="0"/>
                        <a:t>Pays</a:t>
                      </a:r>
                      <a:r>
                        <a:rPr lang="en-US" baseline="0" dirty="0" smtClean="0"/>
                        <a:t> UC fees.</a:t>
                      </a:r>
                    </a:p>
                    <a:p>
                      <a:pPr marL="225425" indent="-225425">
                        <a:buFont typeface="Arial"/>
                        <a:buChar char="•"/>
                        <a:tabLst/>
                      </a:pPr>
                      <a:r>
                        <a:rPr lang="en-US" baseline="0" dirty="0" smtClean="0"/>
                        <a:t>Pays up to $9,084 for private colleges.</a:t>
                      </a:r>
                      <a:endParaRPr lang="en-US" dirty="0"/>
                    </a:p>
                  </a:txBody>
                  <a:tcPr marL="86360" marR="86360"/>
                </a:tc>
              </a:tr>
              <a:tr h="1146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Cal Grant</a:t>
                      </a:r>
                    </a:p>
                    <a:p>
                      <a:pPr algn="ctr"/>
                      <a:r>
                        <a:rPr lang="en-US" sz="4400" dirty="0" smtClean="0"/>
                        <a:t>B</a:t>
                      </a:r>
                      <a:endParaRPr lang="en-US" sz="44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CCC or 4-year college</a:t>
                      </a: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GPA, low income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marL="225425" indent="-225425">
                        <a:buFont typeface="Arial"/>
                        <a:buChar char="•"/>
                      </a:pPr>
                      <a:r>
                        <a:rPr lang="en-US" dirty="0" smtClean="0"/>
                        <a:t>$1,656 for the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</a:t>
                      </a:r>
                    </a:p>
                    <a:p>
                      <a:pPr marL="225425" indent="-225425">
                        <a:buFont typeface="Arial"/>
                        <a:buChar char="•"/>
                      </a:pPr>
                      <a:r>
                        <a:rPr lang="en-US" dirty="0" smtClean="0"/>
                        <a:t>$1,656 </a:t>
                      </a:r>
                      <a:r>
                        <a:rPr lang="en-US" u="sng" dirty="0" smtClean="0"/>
                        <a:t>+ </a:t>
                      </a:r>
                      <a:r>
                        <a:rPr lang="en-US" u="sng" baseline="0" dirty="0" smtClean="0"/>
                        <a:t>fees </a:t>
                      </a:r>
                      <a:r>
                        <a:rPr lang="en-US" baseline="0" dirty="0" smtClean="0"/>
                        <a:t>for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,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, and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 marL="86360" marR="86360"/>
                </a:tc>
              </a:tr>
              <a:tr h="1146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Cal Grant</a:t>
                      </a:r>
                    </a:p>
                    <a:p>
                      <a:pPr algn="ctr"/>
                      <a:r>
                        <a:rPr lang="en-US" sz="4400" dirty="0" smtClean="0"/>
                        <a:t>C</a:t>
                      </a:r>
                      <a:endParaRPr lang="en-US" sz="4400" b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CCC or vocational</a:t>
                      </a:r>
                      <a:r>
                        <a:rPr lang="en-US" baseline="0" dirty="0" smtClean="0"/>
                        <a:t> school</a:t>
                      </a:r>
                      <a:endParaRPr lang="en-US" dirty="0" smtClean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required GPA</a:t>
                      </a:r>
                      <a:endParaRPr lang="en-US" dirty="0"/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$547</a:t>
                      </a:r>
                      <a:r>
                        <a:rPr lang="en-US" baseline="0" dirty="0" smtClean="0"/>
                        <a:t> plus up to $2,462 for tuition at a school other than a CCC</a:t>
                      </a:r>
                      <a:endParaRPr lang="en-US" dirty="0"/>
                    </a:p>
                  </a:txBody>
                  <a:tcPr marL="86360" marR="863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1" y="5343718"/>
            <a:ext cx="852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FAFSA or CADA &amp;</a:t>
            </a:r>
            <a:br>
              <a:rPr lang="en-US" sz="3600" b="1" dirty="0" smtClean="0">
                <a:solidFill>
                  <a:schemeClr val="accent4"/>
                </a:solidFill>
              </a:rPr>
            </a:br>
            <a:r>
              <a:rPr lang="en-US" sz="3600" b="1" dirty="0" smtClean="0">
                <a:solidFill>
                  <a:schemeClr val="accent4"/>
                </a:solidFill>
              </a:rPr>
              <a:t>GPA verification by </a:t>
            </a:r>
            <a:r>
              <a:rPr lang="en-US" sz="3600" b="1" dirty="0" smtClean="0">
                <a:solidFill>
                  <a:srgbClr val="FF0000"/>
                </a:solidFill>
              </a:rPr>
              <a:t>Mar.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921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Middle Class “Scholarship”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526940"/>
            <a:ext cx="7612064" cy="85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Based on current CSU and UC system-wide fees, over the next 4 years, maximum awards will be…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12677"/>
              </p:ext>
            </p:extLst>
          </p:nvPr>
        </p:nvGraphicFramePr>
        <p:xfrm>
          <a:off x="609599" y="2635750"/>
          <a:ext cx="8075614" cy="276970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18904"/>
                <a:gridCol w="1600207"/>
                <a:gridCol w="2220730"/>
                <a:gridCol w="2235773"/>
              </a:tblGrid>
              <a:tr h="1092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CSU</a:t>
                      </a:r>
                    </a:p>
                    <a:p>
                      <a:pPr algn="ctr"/>
                      <a:r>
                        <a:rPr lang="en-US" dirty="0" smtClean="0"/>
                        <a:t>Maximum Award</a:t>
                      </a:r>
                    </a:p>
                    <a:p>
                      <a:pPr algn="ctr"/>
                      <a:r>
                        <a:rPr lang="en-US" dirty="0" smtClean="0"/>
                        <a:t>(Fees = $5,472)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Maximum Award</a:t>
                      </a:r>
                    </a:p>
                    <a:p>
                      <a:pPr algn="ctr"/>
                      <a:r>
                        <a:rPr lang="en-US" dirty="0" smtClean="0"/>
                        <a:t>(Fees = $13,200)</a:t>
                      </a:r>
                      <a:endParaRPr lang="en-US" dirty="0"/>
                    </a:p>
                  </a:txBody>
                  <a:tcPr anchor="ctr"/>
                </a:tc>
              </a:tr>
              <a:tr h="903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2016-2017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$ 1,641.60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$ 3,960</a:t>
                      </a:r>
                      <a:endParaRPr lang="en-US" dirty="0"/>
                    </a:p>
                  </a:txBody>
                  <a:tcPr anchor="ctr"/>
                </a:tc>
              </a:tr>
              <a:tr h="774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2017-2018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$ 2,188.80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$ 5,280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1700" y="5613389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csac.ca.gov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“Institutional” grants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292523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UC Blue and Gold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Covers tuition/fees for 4 years</a:t>
            </a:r>
            <a:br>
              <a:rPr lang="en-US" sz="2000" dirty="0" smtClean="0"/>
            </a:br>
            <a:r>
              <a:rPr lang="en-US" sz="2000" dirty="0" smtClean="0"/>
              <a:t>CA resident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Family income &lt; $80,000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6552" y="2142069"/>
            <a:ext cx="4409948" cy="292523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CSU State University Grant (SUG)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Covers university fees each year</a:t>
            </a:r>
            <a:br>
              <a:rPr lang="en-US" sz="2000" dirty="0" smtClean="0"/>
            </a:br>
            <a:r>
              <a:rPr lang="en-US" sz="2000" dirty="0" smtClean="0"/>
              <a:t>(~ $5,472/yr.)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CA resident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Family EFC = $4,000 or less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1700" y="5502017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</a:rPr>
              <a:t>californiacolleges.edu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CHAFEE Grant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46" y="1775191"/>
            <a:ext cx="7560854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Award up to $5,000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Current or former foster youth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In-care between 16 &amp; 18 years old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Haven’t reached age 22 by July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of award year</a:t>
            </a:r>
          </a:p>
          <a:p>
            <a:endParaRPr lang="en-US" dirty="0"/>
          </a:p>
          <a:p>
            <a:pPr marL="118872" indent="0" algn="ctr">
              <a:buNone/>
            </a:pPr>
            <a:r>
              <a:rPr lang="en-US" sz="4400" b="1" dirty="0" smtClean="0">
                <a:solidFill>
                  <a:schemeClr val="accent4"/>
                </a:solidFill>
              </a:rPr>
              <a:t>www.chafee.csac.ca.gov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21"/>
            <a:ext cx="7772400" cy="1456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Scholarships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99" y="1310055"/>
            <a:ext cx="7916447" cy="533693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May require applications </a:t>
            </a:r>
            <a:r>
              <a:rPr lang="en-US" sz="2400" b="1" dirty="0">
                <a:solidFill>
                  <a:schemeClr val="accent4"/>
                </a:solidFill>
              </a:rPr>
              <a:t>beyond FAFSA and Dream </a:t>
            </a:r>
            <a:r>
              <a:rPr lang="en-US" sz="2400" b="1" dirty="0" smtClean="0">
                <a:solidFill>
                  <a:schemeClr val="accent4"/>
                </a:solidFill>
              </a:rPr>
              <a:t>Act</a:t>
            </a:r>
          </a:p>
          <a:p>
            <a:r>
              <a:rPr lang="en-US" sz="2400" b="1" dirty="0" smtClean="0">
                <a:solidFill>
                  <a:schemeClr val="accent4"/>
                </a:solidFill>
              </a:rPr>
              <a:t>Additional aid for “Dreamers” (e4fc.org)</a:t>
            </a:r>
            <a:endParaRPr lang="en-US" sz="2400" b="1" dirty="0">
              <a:solidFill>
                <a:schemeClr val="accent4"/>
              </a:solidFill>
            </a:endParaRPr>
          </a:p>
          <a:p>
            <a:r>
              <a:rPr lang="en-US" sz="2400" dirty="0"/>
              <a:t>To find scholarships, check with…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High School Counselor / Career Center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Local Community / Businesses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Colleges / Universities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Web: </a:t>
            </a:r>
            <a:r>
              <a:rPr lang="en-US" sz="2400" dirty="0" smtClean="0"/>
              <a:t>  	</a:t>
            </a:r>
            <a:r>
              <a:rPr lang="en-US" sz="2400" b="1" dirty="0" smtClean="0">
                <a:solidFill>
                  <a:schemeClr val="accent4"/>
                </a:solidFill>
              </a:rPr>
              <a:t>www.finaid.org</a:t>
            </a:r>
            <a:br>
              <a:rPr lang="en-US" sz="2400" b="1" dirty="0" smtClean="0">
                <a:solidFill>
                  <a:schemeClr val="accent4"/>
                </a:solidFill>
              </a:rPr>
            </a:br>
            <a:r>
              <a:rPr lang="en-US" sz="2400" b="1" dirty="0" smtClean="0">
                <a:solidFill>
                  <a:schemeClr val="accent4"/>
                </a:solidFill>
              </a:rPr>
              <a:t>			collegeboard.org/pay</a:t>
            </a:r>
            <a:r>
              <a:rPr lang="en-US" sz="2400" b="1" dirty="0">
                <a:solidFill>
                  <a:schemeClr val="accent4"/>
                </a:solidFill>
              </a:rPr>
              <a:t/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	         </a:t>
            </a:r>
            <a:r>
              <a:rPr lang="en-US" sz="2400" b="1" dirty="0" smtClean="0">
                <a:solidFill>
                  <a:schemeClr val="accent4"/>
                </a:solidFill>
              </a:rPr>
              <a:t>	fastweb.com</a:t>
            </a:r>
            <a:br>
              <a:rPr lang="en-US" sz="2400" b="1" dirty="0" smtClean="0">
                <a:solidFill>
                  <a:schemeClr val="accent4"/>
                </a:solidFill>
              </a:rPr>
            </a:br>
            <a:r>
              <a:rPr lang="en-US" sz="2400" b="1" dirty="0" smtClean="0">
                <a:solidFill>
                  <a:schemeClr val="accent4"/>
                </a:solidFill>
              </a:rPr>
              <a:t>			californiacolleges.edu</a:t>
            </a:r>
            <a:r>
              <a:rPr lang="en-US" sz="2400" b="1" dirty="0">
                <a:solidFill>
                  <a:schemeClr val="accent4"/>
                </a:solidFill>
              </a:rPr>
              <a:t/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	        </a:t>
            </a:r>
            <a:r>
              <a:rPr lang="en-US" sz="2400" b="1" dirty="0" smtClean="0">
                <a:solidFill>
                  <a:schemeClr val="accent4"/>
                </a:solidFill>
              </a:rPr>
              <a:t>	studentaid.ed.gov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719" y="4107975"/>
            <a:ext cx="2892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SCAM ALERT!</a:t>
            </a:r>
          </a:p>
          <a:p>
            <a:r>
              <a:rPr lang="en-US" sz="2800" i="1" dirty="0" smtClean="0"/>
              <a:t>Never pay money</a:t>
            </a:r>
            <a:br>
              <a:rPr lang="en-US" sz="2800" i="1" dirty="0" smtClean="0"/>
            </a:br>
            <a:r>
              <a:rPr lang="en-US" sz="2800" i="1" dirty="0" smtClean="0"/>
              <a:t>to get scholarships</a:t>
            </a:r>
            <a:br>
              <a:rPr lang="en-US" sz="2800" i="1" dirty="0" smtClean="0"/>
            </a:br>
            <a:r>
              <a:rPr lang="en-US" sz="2800" i="1" dirty="0" smtClean="0"/>
              <a:t>for college!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FD88-131C-5844-BCD3-49D40CE154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7111</TotalTime>
  <Words>1089</Words>
  <Application>Microsoft Office PowerPoint</Application>
  <PresentationFormat>On-screen Show (4:3)</PresentationFormat>
  <Paragraphs>303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Celestial</vt:lpstr>
      <vt:lpstr>Navigating  Financial Aid</vt:lpstr>
      <vt:lpstr>Two types of financial aid</vt:lpstr>
      <vt:lpstr>Federal student grants</vt:lpstr>
      <vt:lpstr>California State grant programs</vt:lpstr>
      <vt:lpstr>Types of Cal Grants</vt:lpstr>
      <vt:lpstr>Middle Class “Scholarship”</vt:lpstr>
      <vt:lpstr>“Institutional” grants</vt:lpstr>
      <vt:lpstr>CHAFEE Grant</vt:lpstr>
      <vt:lpstr>Scholarships</vt:lpstr>
      <vt:lpstr>Board of Governor’s Fee waiver</vt:lpstr>
      <vt:lpstr>EOP / EOP&amp;S Programs</vt:lpstr>
      <vt:lpstr>Student loans</vt:lpstr>
      <vt:lpstr>Federal Work study program</vt:lpstr>
      <vt:lpstr>application process</vt:lpstr>
      <vt:lpstr>which appLICATION do I use?</vt:lpstr>
      <vt:lpstr>What do the applications do?</vt:lpstr>
      <vt:lpstr>EFC Examples</vt:lpstr>
      <vt:lpstr>CSU sample award offer</vt:lpstr>
      <vt:lpstr>student dependency status</vt:lpstr>
      <vt:lpstr>Definition of a “parent”</vt:lpstr>
      <vt:lpstr>Signing the fafsa or cada</vt:lpstr>
      <vt:lpstr>steps in the application process</vt:lpstr>
      <vt:lpstr>after submitting your application</vt:lpstr>
      <vt:lpstr>Where to get help?</vt:lpstr>
      <vt:lpstr>WHAT TO BRING TO THE WORKSHOP? </vt:lpstr>
      <vt:lpstr>summary of aid &amp; applications</vt:lpstr>
    </vt:vector>
  </TitlesOfParts>
  <Company>SCOE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&amp; College Support Programs</dc:title>
  <dc:creator>AVID</dc:creator>
  <cp:lastModifiedBy>Windows User</cp:lastModifiedBy>
  <cp:revision>134</cp:revision>
  <cp:lastPrinted>2015-12-14T19:54:11Z</cp:lastPrinted>
  <dcterms:created xsi:type="dcterms:W3CDTF">2014-12-02T23:12:02Z</dcterms:created>
  <dcterms:modified xsi:type="dcterms:W3CDTF">2016-10-06T19:31:30Z</dcterms:modified>
</cp:coreProperties>
</file>